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6" r:id="rId7"/>
    <p:sldId id="268" r:id="rId8"/>
    <p:sldId id="270" r:id="rId9"/>
    <p:sldId id="271" r:id="rId10"/>
    <p:sldId id="267" r:id="rId11"/>
    <p:sldId id="27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2AA85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585"/>
    <p:restoredTop sz="92893"/>
  </p:normalViewPr>
  <p:slideViewPr>
    <p:cSldViewPr snapToGrid="0" snapToObjects="1">
      <p:cViewPr>
        <p:scale>
          <a:sx n="63" d="100"/>
          <a:sy n="63" d="100"/>
        </p:scale>
        <p:origin x="7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05473-C1F3-3840-A6D1-A9B87C78D69C}" type="datetimeFigureOut">
              <a:rPr kumimoji="1" lang="zh-TW" altLang="en-US" smtClean="0"/>
              <a:t>2018/6/4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30D2-C1B8-114D-98DB-1B54FB300BA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604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930D2-C1B8-114D-98DB-1B54FB300BA1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288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2648-1263-1641-9658-5BFA2D40F65E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142-46ED-E443-A91A-046D37F9B1CD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6073A-D1A7-DB41-BEF5-8824F9CDE98D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E6ED-3243-5144-8BAC-9861A78FFE4F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035E8-6E10-874E-BCF9-4D24F2CC2422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63E9-7947-884E-8D11-29A1EDD9D3E9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A522-7384-6844-B69E-417FBF469E41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E072-5B09-F14D-A9DD-CD38C6895DF6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E96-09AD-FA4A-974D-5078AFC3DCBF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E43F-EED7-5943-8EC4-441DA18A3677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1479-2E42-E441-9FA0-4A699842E78F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59DFA-E1E7-0E4D-A930-D36012A4DD64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167-8888-2A49-A247-66E10707592B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3BED5-5E61-AF4C-B844-5D29117AC3C9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F293E-3893-9046-807E-5ADBCB870B1D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F9EC-3B1F-B74A-9718-F8C9DB1C1113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F881212-269E-AF41-9BDE-E1F1F8ABEEE3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24B11B0-C7D2-9646-90AD-BD1E2D5D8DBF}" type="datetime1">
              <a:rPr lang="zh-TW" altLang="en-US" smtClean="0"/>
              <a:t>2018/6/4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VMFDkp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oo.gl/PBV207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9094466" cy="3200400"/>
          </a:xfrm>
        </p:spPr>
        <p:txBody>
          <a:bodyPr/>
          <a:lstStyle/>
          <a:p>
            <a:r>
              <a:rPr kumimoji="1" lang="en-US" altLang="zh-CN" dirty="0" smtClean="0"/>
              <a:t>LBTAS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Report</a:t>
            </a:r>
            <a:br>
              <a:rPr kumimoji="1" lang="en-US" altLang="zh-CN" dirty="0" smtClean="0"/>
            </a:br>
            <a:r>
              <a:rPr kumimoji="1" lang="zh-CN" altLang="en-US" b="1" dirty="0" smtClean="0">
                <a:latin typeface="Hannotate TC" charset="-120"/>
                <a:ea typeface="Hannotate TC" charset="-120"/>
                <a:cs typeface="Hannotate TC" charset="-120"/>
              </a:rPr>
              <a:t>捷運人流地圖</a:t>
            </a:r>
            <a:endParaRPr kumimoji="1" lang="zh-TW" altLang="en-US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b="1" dirty="0" smtClean="0">
                <a:latin typeface="Hannotate TC" charset="-120"/>
                <a:ea typeface="Hannotate TC" charset="-120"/>
                <a:cs typeface="Hannotate TC" charset="-120"/>
              </a:rPr>
              <a:t>R06922048</a:t>
            </a:r>
            <a:r>
              <a:rPr kumimoji="1" lang="zh-CN" altLang="en-US" sz="2400" b="1" dirty="0" smtClean="0">
                <a:latin typeface="Hannotate TC" charset="-120"/>
                <a:ea typeface="Hannotate TC" charset="-120"/>
                <a:cs typeface="Hannotate TC" charset="-120"/>
              </a:rPr>
              <a:t> 陳柏堯 </a:t>
            </a:r>
            <a:endParaRPr kumimoji="1" lang="en-US" altLang="zh-CN" sz="2400" b="1" dirty="0" smtClean="0">
              <a:latin typeface="Hannotate TC" charset="-120"/>
              <a:ea typeface="Hannotate TC" charset="-120"/>
              <a:cs typeface="Hannotate TC" charset="-120"/>
            </a:endParaRPr>
          </a:p>
          <a:p>
            <a:r>
              <a:rPr kumimoji="1" lang="en-US" altLang="zh-CN" sz="2400" b="1" dirty="0" smtClean="0">
                <a:latin typeface="Hannotate TC" charset="-120"/>
                <a:ea typeface="Hannotate TC" charset="-120"/>
                <a:cs typeface="Hannotate TC" charset="-120"/>
              </a:rPr>
              <a:t>2018.6</a:t>
            </a:r>
            <a:endParaRPr kumimoji="1" lang="zh-TW" altLang="en-US" sz="24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9721" y="0"/>
            <a:ext cx="9905998" cy="1905000"/>
          </a:xfrm>
        </p:spPr>
        <p:txBody>
          <a:bodyPr/>
          <a:lstStyle/>
          <a:p>
            <a:r>
              <a:rPr kumimoji="1" lang="en-US" altLang="zh-CN" dirty="0" smtClean="0"/>
              <a:t>Demo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89721" y="1688068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2"/>
              </a:rPr>
              <a:t>https://goo.gl/VMFDkp</a:t>
            </a:r>
            <a:endParaRPr lang="zh-TW" altLang="en-US" dirty="0"/>
          </a:p>
        </p:txBody>
      </p:sp>
      <p:pic>
        <p:nvPicPr>
          <p:cNvPr id="3076" name="Picture 4" descr="browserãçåçæå°çµæ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3593068"/>
            <a:ext cx="2715358" cy="20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1" y="325783"/>
            <a:ext cx="5062212" cy="32398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291" y="3891382"/>
            <a:ext cx="5191522" cy="2700408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653" y="-370115"/>
            <a:ext cx="9905998" cy="1905000"/>
          </a:xfrm>
        </p:spPr>
        <p:txBody>
          <a:bodyPr/>
          <a:lstStyle/>
          <a:p>
            <a:r>
              <a:rPr kumimoji="1" lang="en-US" altLang="zh-CN" dirty="0" smtClean="0"/>
              <a:t>Future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82" y="2354695"/>
            <a:ext cx="6678092" cy="16812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5506" y="4111912"/>
            <a:ext cx="1084959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zh-CN" altLang="en-US" sz="3200" dirty="0" smtClean="0"/>
              <a:t>個體資料 </a:t>
            </a:r>
            <a:r>
              <a:rPr lang="en-US" altLang="zh-CN" sz="3200" dirty="0" smtClean="0"/>
              <a:t>﹣&gt;</a:t>
            </a:r>
            <a:r>
              <a:rPr lang="zh-CN" altLang="en-US" sz="3200" dirty="0" smtClean="0"/>
              <a:t> 個體分群 </a:t>
            </a:r>
            <a:r>
              <a:rPr lang="en-US" altLang="zh-CN" sz="3200" dirty="0" smtClean="0"/>
              <a:t>-&gt;</a:t>
            </a:r>
            <a:r>
              <a:rPr lang="zh-CN" altLang="en-US" sz="3200" dirty="0" smtClean="0"/>
              <a:t> 族群比例分析</a:t>
            </a:r>
            <a:endParaRPr lang="en-US" altLang="zh-CN" sz="32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altLang="zh-CN" sz="3200" dirty="0"/>
              <a:t>Living Circulatory </a:t>
            </a:r>
            <a:r>
              <a:rPr lang="en-US" altLang="zh-CN" sz="3200" dirty="0" smtClean="0"/>
              <a:t>System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Map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altLang="zh-TW" sz="3200" dirty="0" smtClean="0">
                <a:hlinkClick r:id="rId3"/>
              </a:rPr>
              <a:t>https</a:t>
            </a:r>
            <a:r>
              <a:rPr lang="en-US" altLang="zh-TW" sz="3200" dirty="0">
                <a:hlinkClick r:id="rId3"/>
              </a:rPr>
              <a:t>://</a:t>
            </a:r>
            <a:r>
              <a:rPr lang="en-US" altLang="zh-TW" sz="3200" dirty="0" smtClean="0">
                <a:hlinkClick r:id="rId3"/>
              </a:rPr>
              <a:t>goo.gl/PBV207</a:t>
            </a:r>
            <a:endParaRPr lang="en-US" altLang="zh-TW" sz="3200" dirty="0" smtClean="0"/>
          </a:p>
          <a:p>
            <a:pPr marL="1371600" lvl="2" indent="-457200">
              <a:buFont typeface="Arial" charset="0"/>
              <a:buChar char="•"/>
            </a:pPr>
            <a:r>
              <a:rPr lang="zh-CN" altLang="en-US" sz="3200" dirty="0" smtClean="0"/>
              <a:t>應用：</a:t>
            </a:r>
            <a:r>
              <a:rPr lang="zh-CN" altLang="en-US" sz="3200" dirty="0"/>
              <a:t>「不同時段動態廣告</a:t>
            </a:r>
            <a:r>
              <a:rPr lang="zh-CN" altLang="en-US" sz="3200" dirty="0" smtClean="0"/>
              <a:t>」「捷運車廂乞討」</a:t>
            </a:r>
            <a:endParaRPr lang="en-US" altLang="zh-CN" sz="3200" dirty="0" smtClean="0"/>
          </a:p>
          <a:p>
            <a:pPr marL="914400" lvl="1" indent="-457200">
              <a:buFont typeface="Arial" charset="0"/>
              <a:buChar char="•"/>
            </a:pP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15583" y="785035"/>
            <a:ext cx="10849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altLang="zh-CN" sz="3200" dirty="0" smtClean="0"/>
              <a:t>Auto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Crawler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from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Tapei.Data</a:t>
            </a:r>
            <a:endParaRPr lang="en-US" altLang="zh-CN" sz="3200" dirty="0" smtClean="0"/>
          </a:p>
          <a:p>
            <a:pPr marL="914400" lvl="1" indent="-457200">
              <a:buFont typeface="Arial" charset="0"/>
              <a:buChar char="•"/>
            </a:pPr>
            <a:r>
              <a:rPr lang="zh-CN" altLang="en-US" sz="3200" dirty="0" smtClean="0"/>
              <a:t>商業化？使用收費、廠商合作</a:t>
            </a:r>
            <a:r>
              <a:rPr lang="en-US" altLang="zh-CN" sz="3200" dirty="0" smtClean="0"/>
              <a:t>B2B(Dashboard)</a:t>
            </a:r>
          </a:p>
          <a:p>
            <a:pPr marL="914400" lvl="1" indent="-457200">
              <a:buFont typeface="Arial" charset="0"/>
              <a:buChar char="•"/>
            </a:pPr>
            <a:r>
              <a:rPr lang="zh-CN" altLang="en-US" sz="3200" dirty="0" smtClean="0"/>
              <a:t>流量預測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087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6103" y="2816772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dirty="0" smtClean="0"/>
              <a:t>Thank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you</a:t>
            </a:r>
            <a:r>
              <a:rPr kumimoji="1" lang="zh-CN" altLang="en-US" sz="4000" dirty="0"/>
              <a:t> </a:t>
            </a:r>
            <a:r>
              <a:rPr kumimoji="1" lang="zh-CN" altLang="en-US" sz="4000" dirty="0" smtClean="0"/>
              <a:t>       </a:t>
            </a:r>
            <a:r>
              <a:rPr kumimoji="1" lang="en-US" altLang="zh-CN" sz="4000" dirty="0" smtClean="0"/>
              <a:t>Q&amp;A</a:t>
            </a:r>
            <a:endParaRPr kumimoji="1"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8827" y="-90144"/>
            <a:ext cx="10676352" cy="1685513"/>
          </a:xfrm>
        </p:spPr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2172" y="3656286"/>
            <a:ext cx="2478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/>
              <a:t>賣愛心手工餅乾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9" y="1263803"/>
            <a:ext cx="3264554" cy="2251807"/>
          </a:xfrm>
          <a:prstGeom prst="rect">
            <a:avLst/>
          </a:prstGeom>
        </p:spPr>
      </p:pic>
      <p:pic>
        <p:nvPicPr>
          <p:cNvPr id="1026" name="Picture 2" descr="æ·é å­¸ç è³£æå¿ç­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9" r="7720" b="7753"/>
          <a:stretch/>
        </p:blipFill>
        <p:spPr bwMode="auto">
          <a:xfrm>
            <a:off x="4314093" y="1263803"/>
            <a:ext cx="3352833" cy="225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æ·é è¡¨æ¼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41" y="1263803"/>
            <a:ext cx="3144197" cy="20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751275" y="3656286"/>
            <a:ext cx="2478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/>
              <a:t>推銷愛心筆</a:t>
            </a:r>
            <a:endParaRPr lang="zh-TW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8841405" y="3539267"/>
            <a:ext cx="2478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/>
              <a:t>街頭表演</a:t>
            </a:r>
            <a:r>
              <a:rPr kumimoji="1" lang="en-US" altLang="zh-CN" sz="2000" dirty="0" smtClean="0"/>
              <a:t>/</a:t>
            </a:r>
            <a:r>
              <a:rPr kumimoji="1" lang="zh-CN" altLang="en-US" sz="2000" dirty="0" smtClean="0"/>
              <a:t>贊助</a:t>
            </a:r>
            <a:endParaRPr lang="zh-TW" altLang="en-US" sz="2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610708" y="5240215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/>
              <a:t>去哪個捷運站呢</a:t>
            </a:r>
            <a:r>
              <a:rPr kumimoji="1" lang="zh-CN" altLang="en-US" sz="2000" b="1" smtClean="0"/>
              <a:t>？哪個捷運站人比較多呢？</a:t>
            </a:r>
            <a:endParaRPr kumimoji="1" lang="zh-TW" altLang="en-US" sz="2000" b="1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2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1320" y="-81586"/>
            <a:ext cx="9905998" cy="1905000"/>
          </a:xfrm>
        </p:spPr>
        <p:txBody>
          <a:bodyPr/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About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087" y="1404339"/>
            <a:ext cx="2538065" cy="32190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24274" y="4784411"/>
            <a:ext cx="6641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哪個捷運站人最多？</a:t>
            </a: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每個捷運站的人流有什麼特征？</a:t>
            </a:r>
            <a:endParaRPr lang="en-US" altLang="zh-CN" sz="2800" dirty="0" smtClean="0"/>
          </a:p>
          <a:p>
            <a:pPr marL="457200" indent="-457200">
              <a:buFont typeface="Arial" charset="0"/>
              <a:buChar char="•"/>
            </a:pPr>
            <a:r>
              <a:rPr lang="zh-CN" altLang="en-US" sz="2800" dirty="0" smtClean="0"/>
              <a:t>捷運站與周邊地區的關係？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152" y="-86694"/>
            <a:ext cx="9905998" cy="1905000"/>
          </a:xfrm>
        </p:spPr>
        <p:txBody>
          <a:bodyPr/>
          <a:lstStyle/>
          <a:p>
            <a:r>
              <a:rPr kumimoji="1" lang="en-US" altLang="zh-CN" dirty="0" smtClean="0"/>
              <a:t>Platform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Requirements</a:t>
            </a:r>
            <a:endParaRPr kumimoji="1" lang="zh-TW" altLang="en-US" dirty="0"/>
          </a:p>
        </p:txBody>
      </p:sp>
      <p:pic>
        <p:nvPicPr>
          <p:cNvPr id="3076" name="Picture 4" descr="è¦æ±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6923" l="10000" r="90000">
                        <a14:foregroundMark x1="37231" y1="13538" x2="52000" y2="12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945" y="3762703"/>
            <a:ext cx="2879834" cy="28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71938" y="1645748"/>
            <a:ext cx="91324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zh-CN" altLang="en-US" sz="3200" dirty="0" smtClean="0"/>
              <a:t>顯示出各捷運站人流大小</a:t>
            </a:r>
            <a:endParaRPr lang="en-US" altLang="zh-CN" sz="3200" dirty="0" smtClean="0"/>
          </a:p>
          <a:p>
            <a:pPr marL="914400" lvl="1" indent="-457200">
              <a:buFont typeface="Arial" charset="0"/>
              <a:buChar char="•"/>
            </a:pPr>
            <a:r>
              <a:rPr lang="zh-CN" altLang="en-US" sz="3200" dirty="0" smtClean="0"/>
              <a:t>顯示各捷運站不同時段的人流狀況</a:t>
            </a:r>
            <a:endParaRPr lang="en-US" altLang="zh-CN" sz="3200" dirty="0" smtClean="0"/>
          </a:p>
          <a:p>
            <a:pPr marL="914400" lvl="1" indent="-457200">
              <a:buFont typeface="Arial" charset="0"/>
              <a:buChar char="•"/>
            </a:pPr>
            <a:r>
              <a:rPr lang="zh-CN" altLang="en-US" sz="3200" dirty="0" smtClean="0"/>
              <a:t>顯示捷運站的屬性</a:t>
            </a:r>
            <a:endParaRPr lang="en-US" altLang="zh-CN" sz="3200" dirty="0" smtClean="0"/>
          </a:p>
          <a:p>
            <a:pPr marL="914400" lvl="1" indent="-457200">
              <a:buFont typeface="Arial" charset="0"/>
              <a:buChar char="•"/>
            </a:pPr>
            <a:r>
              <a:rPr lang="zh-CN" altLang="en-US" sz="3200" dirty="0" smtClean="0"/>
              <a:t>依據時段推薦人流最多的站點</a:t>
            </a:r>
            <a:endParaRPr lang="en-US" altLang="zh-CN" sz="3200" dirty="0" smtClean="0"/>
          </a:p>
          <a:p>
            <a:pPr marL="914400" lvl="1" indent="-457200">
              <a:buFont typeface="Arial" charset="0"/>
              <a:buChar char="•"/>
            </a:pPr>
            <a:endParaRPr lang="zh-TW" altLang="en-US" sz="32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7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5896" y="0"/>
            <a:ext cx="9905998" cy="1905000"/>
          </a:xfrm>
        </p:spPr>
        <p:txBody>
          <a:bodyPr/>
          <a:lstStyle/>
          <a:p>
            <a:r>
              <a:rPr kumimoji="1" lang="en-US" altLang="zh-CN" dirty="0" smtClean="0"/>
              <a:t>Dataset</a:t>
            </a:r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31871" y="1305687"/>
            <a:ext cx="81111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charset="0"/>
              <a:buChar char="•"/>
            </a:pPr>
            <a:r>
              <a:rPr lang="zh-TW" altLang="en-US" sz="2000" b="1" dirty="0" smtClean="0">
                <a:latin typeface="Roboto" charset="0"/>
              </a:rPr>
              <a:t>臺北捷運每日分時各站</a:t>
            </a:r>
            <a:r>
              <a:rPr lang="en-US" altLang="zh-TW" sz="2000" b="1" dirty="0" smtClean="0">
                <a:latin typeface="Roboto" charset="0"/>
              </a:rPr>
              <a:t>OD</a:t>
            </a:r>
            <a:r>
              <a:rPr lang="zh-TW" altLang="en-US" sz="2000" b="1" dirty="0" smtClean="0">
                <a:latin typeface="Roboto" charset="0"/>
              </a:rPr>
              <a:t>流量統計資料</a:t>
            </a:r>
            <a:endParaRPr lang="en-US" altLang="zh-TW" sz="2000" b="1" dirty="0">
              <a:latin typeface="Roboto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26" y="1739530"/>
            <a:ext cx="3626345" cy="283247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1471874" y="470473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≈</a:t>
            </a:r>
            <a:r>
              <a:rPr kumimoji="1" lang="en-US" altLang="zh-CN" dirty="0" smtClean="0"/>
              <a:t>700MB)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9334739" y="6352114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 smtClean="0"/>
              <a:t>Ref:</a:t>
            </a:r>
            <a:r>
              <a:rPr kumimoji="1" lang="zh-CN" altLang="en-US" sz="1600" i="1" dirty="0" smtClean="0"/>
              <a:t> </a:t>
            </a:r>
            <a:r>
              <a:rPr kumimoji="1" lang="en-US" altLang="zh-CN" sz="1600" i="1" dirty="0" err="1" smtClean="0"/>
              <a:t>Data.Taipei</a:t>
            </a:r>
            <a:endParaRPr kumimoji="1" lang="zh-TW" altLang="en-US" sz="1600" i="1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6" y="5212568"/>
            <a:ext cx="5157634" cy="11395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497931" y="1322554"/>
            <a:ext cx="81111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charset="0"/>
              <a:buChar char="•"/>
            </a:pPr>
            <a:r>
              <a:rPr lang="zh-TW" altLang="en-US" sz="2000" b="1" dirty="0">
                <a:latin typeface="Roboto" charset="0"/>
              </a:rPr>
              <a:t>大臺北地區捷運車站</a:t>
            </a:r>
            <a:r>
              <a:rPr lang="zh-TW" altLang="en-US" sz="2000" b="1">
                <a:latin typeface="Roboto" charset="0"/>
              </a:rPr>
              <a:t>出入口</a:t>
            </a:r>
            <a:r>
              <a:rPr lang="zh-TW" altLang="en-US" sz="2000" b="1" smtClean="0">
                <a:latin typeface="Roboto" charset="0"/>
              </a:rPr>
              <a:t>座標</a:t>
            </a:r>
            <a:endParaRPr lang="en-US" altLang="zh-TW" sz="2000" b="1" dirty="0">
              <a:latin typeface="Roboto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776" y="1931931"/>
            <a:ext cx="4393186" cy="264006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37846" y="5240215"/>
            <a:ext cx="3012831" cy="10199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163" y="0"/>
            <a:ext cx="11269631" cy="1381246"/>
          </a:xfrm>
        </p:spPr>
        <p:txBody>
          <a:bodyPr/>
          <a:lstStyle/>
          <a:p>
            <a:r>
              <a:rPr kumimoji="1" lang="en-US" altLang="zh-CN" dirty="0" smtClean="0"/>
              <a:t>Development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67138" y="1381246"/>
            <a:ext cx="913242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Processing: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altLang="zh-CN" sz="2800" dirty="0" smtClean="0"/>
              <a:t>Python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(Pandas/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Scikit</a:t>
            </a:r>
            <a:r>
              <a:rPr lang="en-US" altLang="zh-CN" sz="2800" dirty="0" smtClean="0"/>
              <a:t>-learn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k-means)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 smtClean="0"/>
              <a:t>Front-end: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altLang="zh-CN" sz="2800" dirty="0" smtClean="0"/>
              <a:t>Html/</a:t>
            </a:r>
            <a:r>
              <a:rPr lang="en-US" altLang="zh-CN" sz="2800" dirty="0" err="1" smtClean="0"/>
              <a:t>css</a:t>
            </a:r>
            <a:r>
              <a:rPr lang="en-US" altLang="zh-CN" sz="2800" dirty="0" smtClean="0"/>
              <a:t>/</a:t>
            </a:r>
            <a:r>
              <a:rPr lang="en-US" altLang="zh-CN" sz="2800" dirty="0" err="1" smtClean="0"/>
              <a:t>javascript</a:t>
            </a:r>
            <a:endParaRPr lang="en-US" altLang="zh-CN" sz="2800" dirty="0" smtClean="0"/>
          </a:p>
          <a:p>
            <a:pPr marL="1371600" lvl="2" indent="-457200">
              <a:buFont typeface="Arial" charset="0"/>
              <a:buChar char="•"/>
            </a:pPr>
            <a:r>
              <a:rPr lang="en-US" altLang="zh-CN" sz="2800" dirty="0" smtClean="0"/>
              <a:t>Bootstrap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Plot.ly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&amp;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Google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map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API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 smtClean="0"/>
              <a:t>Back-end: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altLang="zh-CN" sz="2800" dirty="0" smtClean="0"/>
              <a:t>Apache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Server</a:t>
            </a:r>
            <a:endParaRPr lang="zh-TW" altLang="en-US" sz="2800" dirty="0"/>
          </a:p>
        </p:txBody>
      </p:sp>
      <p:pic>
        <p:nvPicPr>
          <p:cNvPr id="2052" name="Picture 4" descr="plotly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6" y="5165289"/>
            <a:ext cx="2989384" cy="116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38" y="5086593"/>
            <a:ext cx="1320327" cy="1327150"/>
          </a:xfrm>
          <a:prstGeom prst="rect">
            <a:avLst/>
          </a:prstGeom>
        </p:spPr>
      </p:pic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936" y="27492"/>
            <a:ext cx="9905998" cy="1905000"/>
          </a:xfrm>
        </p:spPr>
        <p:txBody>
          <a:bodyPr/>
          <a:lstStyle/>
          <a:p>
            <a:r>
              <a:rPr kumimoji="1" lang="en-US" altLang="zh-CN" dirty="0" smtClean="0"/>
              <a:t>Platform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36" y="1401654"/>
            <a:ext cx="4802187" cy="43895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890954" y="6013938"/>
                <a:ext cx="3711209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/>
                  <a:t>Circle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Radius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=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zh-CN" altLang="en-US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kumimoji="1" lang="en-US" altLang="zh-CN" dirty="0"/>
                          <m:t>PassengerFlow</m:t>
                        </m:r>
                      </m:e>
                    </m:ra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54" y="6013938"/>
                <a:ext cx="3711209" cy="427746"/>
              </a:xfrm>
              <a:prstGeom prst="rect">
                <a:avLst/>
              </a:prstGeom>
              <a:blipFill rotWithShape="0">
                <a:blip r:embed="rId3"/>
                <a:stretch>
                  <a:fillRect l="-1314" t="-40000" b="-2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r="48734"/>
          <a:stretch/>
        </p:blipFill>
        <p:spPr>
          <a:xfrm>
            <a:off x="5648935" y="749595"/>
            <a:ext cx="3820257" cy="29439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51611" r="752"/>
          <a:stretch/>
        </p:blipFill>
        <p:spPr>
          <a:xfrm>
            <a:off x="8557846" y="3136669"/>
            <a:ext cx="3423139" cy="283884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692526" y="6013938"/>
            <a:ext cx="461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week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&amp;hour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day</a:t>
            </a:r>
            <a:endParaRPr kumimoji="1"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12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7899" y="-106553"/>
            <a:ext cx="9905998" cy="1905000"/>
          </a:xfrm>
        </p:spPr>
        <p:txBody>
          <a:bodyPr/>
          <a:lstStyle/>
          <a:p>
            <a:r>
              <a:rPr kumimoji="1" lang="en-US" altLang="zh-CN" dirty="0" smtClean="0"/>
              <a:t>Platform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998736" y="6289376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k-means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" b="-5891"/>
          <a:stretch/>
        </p:blipFill>
        <p:spPr>
          <a:xfrm>
            <a:off x="1147489" y="1354078"/>
            <a:ext cx="8641280" cy="481226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833442" y="5460775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/>
                </a:solidFill>
              </a:rPr>
              <a:t>y</a:t>
            </a:r>
            <a:endParaRPr kumimoji="1"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156472" y="5454241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x</a:t>
            </a:r>
            <a:endParaRPr kumimoji="1"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68825" y="5304527"/>
            <a:ext cx="3611886" cy="83099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</a:rPr>
              <a:t>x </a:t>
            </a:r>
            <a:r>
              <a:rPr lang="en-US" altLang="zh-TW" sz="1600" dirty="0" smtClean="0">
                <a:solidFill>
                  <a:schemeClr val="bg1"/>
                </a:solidFill>
              </a:rPr>
              <a:t>=</a:t>
            </a:r>
            <a:r>
              <a:rPr lang="zh-CN" altLang="en-US" sz="1600" dirty="0" smtClean="0">
                <a:solidFill>
                  <a:schemeClr val="bg1"/>
                </a:solidFill>
              </a:rPr>
              <a:t> 上午</a:t>
            </a:r>
            <a:r>
              <a:rPr lang="en-US" altLang="zh-CN" sz="1600" dirty="0" smtClean="0">
                <a:solidFill>
                  <a:schemeClr val="bg1"/>
                </a:solidFill>
              </a:rPr>
              <a:t>(6~12</a:t>
            </a:r>
            <a:r>
              <a:rPr lang="zh-CN" altLang="en-US" sz="1600" dirty="0" smtClean="0">
                <a:solidFill>
                  <a:schemeClr val="bg1"/>
                </a:solidFill>
              </a:rPr>
              <a:t>點</a:t>
            </a:r>
            <a:r>
              <a:rPr lang="en-US" altLang="zh-CN" sz="1600" dirty="0" smtClean="0">
                <a:solidFill>
                  <a:schemeClr val="bg1"/>
                </a:solidFill>
              </a:rPr>
              <a:t>)</a:t>
            </a:r>
            <a:r>
              <a:rPr lang="zh-CN" altLang="en-US" sz="1600" dirty="0" smtClean="0">
                <a:solidFill>
                  <a:schemeClr val="bg1"/>
                </a:solidFill>
              </a:rPr>
              <a:t>進站量</a:t>
            </a:r>
            <a:r>
              <a:rPr lang="en-US" altLang="zh-CN" sz="1600" dirty="0" smtClean="0">
                <a:solidFill>
                  <a:schemeClr val="bg1"/>
                </a:solidFill>
              </a:rPr>
              <a:t>/</a:t>
            </a:r>
            <a:r>
              <a:rPr lang="zh-CN" altLang="en-US" sz="1600" dirty="0" smtClean="0">
                <a:solidFill>
                  <a:schemeClr val="bg1"/>
                </a:solidFill>
              </a:rPr>
              <a:t>出站量</a:t>
            </a:r>
            <a:r>
              <a:rPr lang="en-US" altLang="zh-TW" sz="1600" dirty="0">
                <a:solidFill>
                  <a:schemeClr val="bg1"/>
                </a:solidFill>
              </a:rPr>
              <a:t/>
            </a:r>
            <a:br>
              <a:rPr lang="en-US" altLang="zh-TW" sz="1600" dirty="0">
                <a:solidFill>
                  <a:schemeClr val="bg1"/>
                </a:solidFill>
              </a:rPr>
            </a:br>
            <a:r>
              <a:rPr lang="en-US" altLang="zh-TW" sz="1600" dirty="0">
                <a:solidFill>
                  <a:schemeClr val="bg1"/>
                </a:solidFill>
              </a:rPr>
              <a:t>y = </a:t>
            </a:r>
            <a:r>
              <a:rPr lang="zh-CN" altLang="en-US" sz="1600" dirty="0" smtClean="0">
                <a:solidFill>
                  <a:schemeClr val="bg1"/>
                </a:solidFill>
              </a:rPr>
              <a:t>晚上</a:t>
            </a:r>
            <a:r>
              <a:rPr lang="en-US" altLang="zh-CN" sz="1600" dirty="0" smtClean="0">
                <a:solidFill>
                  <a:schemeClr val="bg1"/>
                </a:solidFill>
              </a:rPr>
              <a:t>(16~23</a:t>
            </a:r>
            <a:r>
              <a:rPr lang="zh-CN" altLang="en-US" sz="1600" dirty="0" smtClean="0">
                <a:solidFill>
                  <a:schemeClr val="bg1"/>
                </a:solidFill>
              </a:rPr>
              <a:t>點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  <a:r>
              <a:rPr lang="zh-CN" altLang="en-US" sz="1600" dirty="0" smtClean="0">
                <a:solidFill>
                  <a:schemeClr val="bg1"/>
                </a:solidFill>
              </a:rPr>
              <a:t>進站量</a:t>
            </a:r>
            <a:r>
              <a:rPr lang="en-US" altLang="zh-CN" sz="1600" dirty="0" smtClean="0">
                <a:solidFill>
                  <a:schemeClr val="bg1"/>
                </a:solidFill>
              </a:rPr>
              <a:t>/</a:t>
            </a:r>
            <a:r>
              <a:rPr lang="zh-CN" altLang="en-US" sz="1600" dirty="0" smtClean="0">
                <a:solidFill>
                  <a:schemeClr val="bg1"/>
                </a:solidFill>
              </a:rPr>
              <a:t>出站量</a:t>
            </a:r>
            <a:r>
              <a:rPr lang="en-US" altLang="zh-TW" sz="1600" dirty="0">
                <a:solidFill>
                  <a:schemeClr val="bg1"/>
                </a:solidFill>
              </a:rPr>
              <a:t/>
            </a:r>
            <a:br>
              <a:rPr lang="en-US" altLang="zh-TW" sz="1600" dirty="0">
                <a:solidFill>
                  <a:schemeClr val="bg1"/>
                </a:solidFill>
              </a:rPr>
            </a:br>
            <a:r>
              <a:rPr lang="en-US" altLang="zh-TW" sz="1600" dirty="0">
                <a:solidFill>
                  <a:schemeClr val="bg1"/>
                </a:solidFill>
              </a:rPr>
              <a:t>z = </a:t>
            </a:r>
            <a:r>
              <a:rPr lang="zh-CN" altLang="en-US" sz="1600" dirty="0" smtClean="0">
                <a:solidFill>
                  <a:schemeClr val="bg1"/>
                </a:solidFill>
              </a:rPr>
              <a:t>週間</a:t>
            </a:r>
            <a:r>
              <a:rPr lang="en-US" altLang="zh-CN" sz="1600" dirty="0" smtClean="0">
                <a:solidFill>
                  <a:schemeClr val="bg1"/>
                </a:solidFill>
              </a:rPr>
              <a:t>(</a:t>
            </a:r>
            <a:r>
              <a:rPr lang="zh-CN" altLang="en-US" sz="1600" dirty="0" smtClean="0">
                <a:solidFill>
                  <a:schemeClr val="bg1"/>
                </a:solidFill>
              </a:rPr>
              <a:t>一</a:t>
            </a:r>
            <a:r>
              <a:rPr lang="en-US" altLang="zh-CN" sz="1600" dirty="0" smtClean="0">
                <a:solidFill>
                  <a:schemeClr val="bg1"/>
                </a:solidFill>
              </a:rPr>
              <a:t>~</a:t>
            </a:r>
            <a:r>
              <a:rPr lang="zh-CN" altLang="en-US" sz="1600" dirty="0" smtClean="0">
                <a:solidFill>
                  <a:schemeClr val="bg1"/>
                </a:solidFill>
              </a:rPr>
              <a:t>五</a:t>
            </a:r>
            <a:r>
              <a:rPr lang="en-US" altLang="zh-CN" sz="1600" dirty="0" smtClean="0">
                <a:solidFill>
                  <a:schemeClr val="bg1"/>
                </a:solidFill>
              </a:rPr>
              <a:t>)</a:t>
            </a:r>
            <a:r>
              <a:rPr lang="zh-CN" altLang="en-US" sz="1600" dirty="0" smtClean="0">
                <a:solidFill>
                  <a:schemeClr val="bg1"/>
                </a:solidFill>
              </a:rPr>
              <a:t>流量</a:t>
            </a:r>
            <a:r>
              <a:rPr lang="en-US" altLang="zh-CN" sz="1600" dirty="0" smtClean="0">
                <a:solidFill>
                  <a:schemeClr val="bg1"/>
                </a:solidFill>
              </a:rPr>
              <a:t>/</a:t>
            </a:r>
            <a:r>
              <a:rPr lang="zh-CN" altLang="en-US" sz="1600" dirty="0" smtClean="0">
                <a:solidFill>
                  <a:schemeClr val="bg1"/>
                </a:solidFill>
              </a:rPr>
              <a:t>週末</a:t>
            </a:r>
            <a:r>
              <a:rPr lang="en-US" altLang="zh-CN" sz="1600" dirty="0" smtClean="0">
                <a:solidFill>
                  <a:schemeClr val="bg1"/>
                </a:solidFill>
              </a:rPr>
              <a:t>(</a:t>
            </a:r>
            <a:r>
              <a:rPr lang="zh-CN" altLang="en-US" sz="1600" dirty="0" smtClean="0">
                <a:solidFill>
                  <a:schemeClr val="bg1"/>
                </a:solidFill>
              </a:rPr>
              <a:t>六</a:t>
            </a:r>
            <a:r>
              <a:rPr lang="en-US" altLang="zh-CN" sz="1600" dirty="0" smtClean="0">
                <a:solidFill>
                  <a:schemeClr val="bg1"/>
                </a:solidFill>
              </a:rPr>
              <a:t>~</a:t>
            </a:r>
            <a:r>
              <a:rPr lang="zh-CN" altLang="en-US" sz="1600" dirty="0" smtClean="0">
                <a:solidFill>
                  <a:schemeClr val="bg1"/>
                </a:solidFill>
              </a:rPr>
              <a:t>日</a:t>
            </a:r>
            <a:r>
              <a:rPr lang="en-US" altLang="zh-CN" sz="1600" dirty="0" smtClean="0">
                <a:solidFill>
                  <a:schemeClr val="bg1"/>
                </a:solidFill>
              </a:rPr>
              <a:t>)</a:t>
            </a:r>
            <a:r>
              <a:rPr lang="zh-CN" altLang="en-US" sz="1600" dirty="0" smtClean="0">
                <a:solidFill>
                  <a:schemeClr val="bg1"/>
                </a:solidFill>
              </a:rPr>
              <a:t>流量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451822" y="6488594"/>
            <a:ext cx="3337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Then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we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have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observation</a:t>
            </a:r>
            <a:r>
              <a:rPr kumimoji="1" lang="mr-IN" altLang="zh-CN" sz="1600" dirty="0" smtClean="0"/>
              <a:t>…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4091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7899" y="-106553"/>
            <a:ext cx="9905998" cy="1905000"/>
          </a:xfrm>
        </p:spPr>
        <p:txBody>
          <a:bodyPr/>
          <a:lstStyle/>
          <a:p>
            <a:r>
              <a:rPr kumimoji="1" lang="en-US" altLang="zh-CN" dirty="0" err="1" smtClean="0"/>
              <a:t>Platform﹣Observation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769942" y="6230494"/>
            <a:ext cx="630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include: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Taiwan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lang="en-US" altLang="zh-TW" dirty="0"/>
              <a:t>Sinkiang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mean?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" b="-5891"/>
          <a:stretch/>
        </p:blipFill>
        <p:spPr>
          <a:xfrm>
            <a:off x="1147489" y="1354078"/>
            <a:ext cx="8641280" cy="481226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833442" y="5460775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/>
                </a:solidFill>
              </a:rPr>
              <a:t>y</a:t>
            </a:r>
            <a:endParaRPr kumimoji="1"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156472" y="5454241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x</a:t>
            </a:r>
            <a:endParaRPr kumimoji="1"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098" name="Picture 2" descr="ä¸­åå°å è¼ªå»ãçåçæå°çµæ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3355">
            <a:off x="2554533" y="1401771"/>
            <a:ext cx="4763772" cy="461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8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網狀</Template>
  <TotalTime>314</TotalTime>
  <Words>262</Words>
  <Application>Microsoft Macintosh PowerPoint</Application>
  <PresentationFormat>寬螢幕</PresentationFormat>
  <Paragraphs>67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Calibri</vt:lpstr>
      <vt:lpstr>Cambria Math</vt:lpstr>
      <vt:lpstr>Century Gothic</vt:lpstr>
      <vt:lpstr>Hannotate TC</vt:lpstr>
      <vt:lpstr>Mangal</vt:lpstr>
      <vt:lpstr>Roboto</vt:lpstr>
      <vt:lpstr>宋体</vt:lpstr>
      <vt:lpstr>新細明體</vt:lpstr>
      <vt:lpstr>Arial</vt:lpstr>
      <vt:lpstr>網狀</vt:lpstr>
      <vt:lpstr>LBTAS Final Report 捷運人流地圖</vt:lpstr>
      <vt:lpstr>MOTIVATION</vt:lpstr>
      <vt:lpstr>To Care About</vt:lpstr>
      <vt:lpstr>Platform - Requirements</vt:lpstr>
      <vt:lpstr>Dataset</vt:lpstr>
      <vt:lpstr>Development</vt:lpstr>
      <vt:lpstr>Platform</vt:lpstr>
      <vt:lpstr>Platform</vt:lpstr>
      <vt:lpstr>Platform﹣Observation</vt:lpstr>
      <vt:lpstr>Demo</vt:lpstr>
      <vt:lpstr>Future Work</vt:lpstr>
      <vt:lpstr>Thank you        Q&amp;A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LBTAS Midterm Proposal 自行車竊盜地圖</dc:title>
  <dc:creator>alan4chen alan4chen</dc:creator>
  <cp:lastModifiedBy>alan4chen alan4chen</cp:lastModifiedBy>
  <cp:revision>64</cp:revision>
  <dcterms:created xsi:type="dcterms:W3CDTF">2018-05-04T08:36:53Z</dcterms:created>
  <dcterms:modified xsi:type="dcterms:W3CDTF">2018-06-04T07:28:34Z</dcterms:modified>
</cp:coreProperties>
</file>